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3"/>
  </p:notesMasterIdLst>
  <p:sldIdLst>
    <p:sldId id="257" r:id="rId2"/>
    <p:sldId id="616" r:id="rId3"/>
    <p:sldId id="942" r:id="rId4"/>
    <p:sldId id="943" r:id="rId5"/>
    <p:sldId id="944" r:id="rId6"/>
    <p:sldId id="945" r:id="rId7"/>
    <p:sldId id="946" r:id="rId8"/>
    <p:sldId id="949" r:id="rId9"/>
    <p:sldId id="947" r:id="rId10"/>
    <p:sldId id="951" r:id="rId11"/>
    <p:sldId id="952" r:id="rId12"/>
    <p:sldId id="956" r:id="rId13"/>
    <p:sldId id="958" r:id="rId14"/>
    <p:sldId id="954" r:id="rId15"/>
    <p:sldId id="953" r:id="rId16"/>
    <p:sldId id="955" r:id="rId17"/>
    <p:sldId id="959" r:id="rId18"/>
    <p:sldId id="957" r:id="rId19"/>
    <p:sldId id="960" r:id="rId20"/>
    <p:sldId id="961" r:id="rId21"/>
    <p:sldId id="973" r:id="rId22"/>
    <p:sldId id="962" r:id="rId23"/>
    <p:sldId id="974" r:id="rId24"/>
    <p:sldId id="975" r:id="rId25"/>
    <p:sldId id="966" r:id="rId26"/>
    <p:sldId id="976" r:id="rId27"/>
    <p:sldId id="970" r:id="rId28"/>
    <p:sldId id="967" r:id="rId29"/>
    <p:sldId id="964" r:id="rId30"/>
    <p:sldId id="968" r:id="rId31"/>
    <p:sldId id="969" r:id="rId32"/>
    <p:sldId id="972" r:id="rId33"/>
    <p:sldId id="971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50D29A-582B-7A4C-9027-24A3EB20882B}">
          <p14:sldIdLst>
            <p14:sldId id="257"/>
            <p14:sldId id="616"/>
          </p14:sldIdLst>
        </p14:section>
        <p14:section name="Untitled Section" id="{0DF07215-1E13-7343-AC73-68FE56B48902}">
          <p14:sldIdLst>
            <p14:sldId id="942"/>
            <p14:sldId id="943"/>
            <p14:sldId id="944"/>
            <p14:sldId id="945"/>
            <p14:sldId id="946"/>
            <p14:sldId id="949"/>
            <p14:sldId id="947"/>
            <p14:sldId id="951"/>
            <p14:sldId id="952"/>
            <p14:sldId id="956"/>
            <p14:sldId id="958"/>
            <p14:sldId id="954"/>
            <p14:sldId id="953"/>
            <p14:sldId id="955"/>
            <p14:sldId id="959"/>
            <p14:sldId id="957"/>
            <p14:sldId id="960"/>
            <p14:sldId id="961"/>
            <p14:sldId id="973"/>
            <p14:sldId id="962"/>
            <p14:sldId id="974"/>
            <p14:sldId id="975"/>
            <p14:sldId id="966"/>
            <p14:sldId id="976"/>
            <p14:sldId id="970"/>
            <p14:sldId id="967"/>
            <p14:sldId id="964"/>
            <p14:sldId id="968"/>
            <p14:sldId id="969"/>
          </p14:sldIdLst>
        </p14:section>
        <p14:section name="Untitled Section" id="{41525A25-C2B6-784D-BC55-D7D08B32B5F9}">
          <p14:sldIdLst>
            <p14:sldId id="972"/>
          </p14:sldIdLst>
        </p14:section>
        <p14:section name="Hybrid sketching" id="{97B6B3DC-8CF4-A644-9A98-FDE87FDC0285}">
          <p14:sldIdLst>
            <p14:sldId id="971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Untitled Section" id="{D8604680-C405-0A43-96A7-F0B5E9AB695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6790"/>
  </p:normalViewPr>
  <p:slideViewPr>
    <p:cSldViewPr snapToGrid="0" snapToObjects="1">
      <p:cViewPr varScale="1">
        <p:scale>
          <a:sx n="142" d="100"/>
          <a:sy n="142" d="100"/>
        </p:scale>
        <p:origin x="1368" y="176"/>
      </p:cViewPr>
      <p:guideLst/>
    </p:cSldViewPr>
  </p:slideViewPr>
  <p:outlineViewPr>
    <p:cViewPr>
      <p:scale>
        <a:sx n="33" d="100"/>
        <a:sy n="33" d="100"/>
      </p:scale>
      <p:origin x="0" y="-1097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D0D6C-137D-024A-9792-1378B1392CBD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CFF83-FE40-E34E-9A43-68AFB1B45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0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welcome to engineering visual interfaces for data science.  I'm Dr </a:t>
            </a:r>
            <a:r>
              <a:rPr lang="en-US" dirty="0" err="1"/>
              <a:t>Aurisano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finding the class on Zoom.  Hopefully we will be in person again soon.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If anyone out there is comfortable turning on their cameras, that is lovely- then I feel like I am talking to students, rather than to myself.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our plan for today: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I’m going to introduce myself, so you know a bit about 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we are going to get to know each other, in Zoom breakout rooms.  This will give us a chance to make sure that Zoom breakout rooms work, and we all know how to access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I am going to walk through the structure, and plan for the course.  I want to make sure everyone knows how the course will work, and what to expect, and also a bit about why the course is designed this way.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am going to introduce the class, and what the class is about.  Since this is a new class, and one of just a few classes in human centered computing here at UC, I wanted to give an overview of the topic.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have an introductory activity, which we will do in breakout rooms, and which I think will help motivate the discussion on Wednesday, and getting into the meat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45227-AC26-6156-9327-4B8CF764B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9453C-E905-C620-DB22-85485A1D5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A0D23-C41C-6B9D-B135-60A4F314E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7F713-5362-E6D7-ECA0-A523F16C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55764-E979-A50C-BC93-1350A1A3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5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B78D-4722-D24E-8634-0DE6B5B5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A92EF-2242-B158-DFCD-6E729D466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94649-B18E-6DC6-A36E-364E483A4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190F8-C743-3F12-76FD-62B2F940D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0F79D-D9D2-BCF6-DCF6-002CAF65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26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04683A-9237-8B81-8469-FBF06E2A0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57CA8-58B7-C33D-86CE-1ECFDF941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B0AA4-9DDF-0ED3-2DFE-EE5274F3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D632C-4E50-6F1C-E08B-3F53EF89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F91E-5C61-6152-885F-0266654D0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0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52BCD-93DA-27CC-04FB-070922C9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D26F4-2C1C-FDCF-6D76-6D09FC1E9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F540D-909B-5FDD-2C07-588961C3D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6D6C-1F55-5F92-27AC-F54B32D3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08EBC-048B-6C16-A575-8BFB22F13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9A32-F079-1A08-D0D6-11C455BD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0AD90-C4EA-CECC-8285-846ECE692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BCA4C-A553-BEBC-8E92-FBAC45472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FED9B-F80E-7E28-29F4-7E2E2BA2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05450-AB63-A6A8-3230-7D4CF0A1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3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978F-FA38-8FB6-43F3-C7D39B29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06E2B-B53F-47A5-3EF0-7E7149490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F9897-2A3E-20F6-37E3-FB4ACBFEA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E6D4C-AB38-1B4D-BDFC-82CB90C87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6EF74-431D-2C1E-9A0F-A832BD79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B9941-0D8A-9C12-C7E8-5527E7B5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B755-3176-D73F-AFCD-2466D03F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4BA34-3C48-2959-7E04-E12B350D8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A8BC4-36F4-28AC-690C-896A412CB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45778-715D-E4F7-F1E3-873CE7F59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8FB985-6237-2F66-AF96-6845C7CDF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DCDC7E-BB0E-18CA-CB39-6A690CC6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4160B-A30C-4780-C9D8-0A593DEC1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8E8FAA-96F5-2EF7-10A4-52E54245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0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464BB-808B-A784-F118-FC3FF6B63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6CBF6-0DE9-9A34-5295-A39CE99E7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FBE69-D62F-4132-0270-6818351C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74548-A1EC-97F1-EF3C-78E831C2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49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FA85-FC80-64D8-47A6-5346BEFF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14172-D8CA-9EF4-0236-6825931BF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98833-179A-7C1F-165C-1FE3E879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2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80A5-6214-0EB3-240A-7DC1D54D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84089-0E74-FA55-E4CC-BDFB2CB1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15B97-02CF-0120-44B0-1310747E5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05A31-DBE4-0C9E-3265-EE2B20656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7729E-37E2-4D6C-B876-68DA8B520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C4C82-E125-5D52-2195-7A187B54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8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6C78-2E3B-6547-1731-07FCD98A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6B2814-772B-AA65-FD73-16900DF12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81FC0-8773-2B53-2D45-41625970D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6ACAB-C0EA-7501-E9E3-94855912F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018BC-D9FA-23B8-EC26-7CF5D9048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651AD-F7C0-0D68-77C0-D4D1B5F30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1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D4AF26-B451-05D8-92BD-902F72A40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8D439-C06C-B066-9D9A-AF98D287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D67BE-8989-553A-86F0-CAE432AE4F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56EC-134F-4749-B2EA-ACE3C82AE9BE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4FC08-8954-3101-ECEB-F583FECD0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35C22-7007-1876-258D-E59BB2FBB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3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ZxK6j4JTHQ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b8Qu-Z0ERw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6jhoWsHwU7w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19AC-00D8-134C-A11B-8CA9C53A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717385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3005-E41A-FCA6-8DC9-6DBAA8D1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benefits of direct manipulation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CA9E5-2EF5-1667-18F2-F7DE16482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drag and drop vs command line (</a:t>
            </a:r>
            <a:r>
              <a:rPr lang="en-US" i="1" dirty="0"/>
              <a:t>mv file1.txt folder/.</a:t>
            </a:r>
            <a:r>
              <a:rPr lang="en-US" dirty="0"/>
              <a:t>) file manipulation</a:t>
            </a:r>
          </a:p>
          <a:p>
            <a:r>
              <a:rPr lang="en-US" dirty="0"/>
              <a:t>What are some reasons drag and drop may be more usable?</a:t>
            </a:r>
          </a:p>
        </p:txBody>
      </p:sp>
    </p:spTree>
    <p:extLst>
      <p:ext uri="{BB962C8B-B14F-4D97-AF65-F5344CB8AC3E}">
        <p14:creationId xmlns:p14="http://schemas.microsoft.com/office/powerpoint/2010/main" val="1250238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6977-FFD8-F682-6737-347B14F4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manipulation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4345-2CE9-1B30-8A0F-66CB3BA17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 of direct manipulation</a:t>
            </a:r>
          </a:p>
          <a:p>
            <a:pPr lvl="1"/>
            <a:r>
              <a:rPr lang="en-US" dirty="0"/>
              <a:t>Continuous representation of the object of interest</a:t>
            </a:r>
          </a:p>
          <a:p>
            <a:pPr lvl="2"/>
            <a:r>
              <a:rPr lang="en-US" dirty="0"/>
              <a:t>Gives you immediate visual feedback</a:t>
            </a:r>
          </a:p>
          <a:p>
            <a:pPr lvl="1"/>
            <a:r>
              <a:rPr lang="en-US" dirty="0"/>
              <a:t>Physical actions instead of syntax</a:t>
            </a:r>
          </a:p>
          <a:p>
            <a:pPr lvl="2"/>
            <a:r>
              <a:rPr lang="en-US" dirty="0"/>
              <a:t>Recognition vs recall- don’t have to remember a command</a:t>
            </a:r>
          </a:p>
          <a:p>
            <a:pPr lvl="1"/>
            <a:r>
              <a:rPr lang="en-US" dirty="0"/>
              <a:t>Continuous feedback and reversible, incremental actions</a:t>
            </a:r>
          </a:p>
          <a:p>
            <a:pPr lvl="2"/>
            <a:r>
              <a:rPr lang="en-US" dirty="0"/>
              <a:t>Error recovery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056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0B79A-F77B-94F1-45E8-A2CA9B007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direct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BDE8A-D6D2-472D-7DDD-C1E0FAFB8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think of any?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59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0B79A-F77B-94F1-45E8-A2CA9B007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direct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BDE8A-D6D2-472D-7DDD-C1E0FAFB8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Limited number of objects that can be interacted with, because must be visible</a:t>
            </a:r>
          </a:p>
          <a:p>
            <a:r>
              <a:rPr lang="en-US" dirty="0"/>
              <a:t>Have to navigate to the objects to see them, which can be time consuming</a:t>
            </a:r>
          </a:p>
          <a:p>
            <a:r>
              <a:rPr lang="en-US" dirty="0"/>
              <a:t>Physical motions are tiring and time-consuming </a:t>
            </a:r>
          </a:p>
          <a:p>
            <a:r>
              <a:rPr lang="en-US" dirty="0"/>
              <a:t>Accidental activation is common in some systems (</a:t>
            </a:r>
            <a:r>
              <a:rPr lang="en-US" dirty="0" err="1"/>
              <a:t>Eg</a:t>
            </a:r>
            <a:r>
              <a:rPr lang="en-US" dirty="0"/>
              <a:t> touch)</a:t>
            </a:r>
          </a:p>
          <a:p>
            <a:r>
              <a:rPr lang="en-US" dirty="0"/>
              <a:t>If items are not draggable, or can’t be dropped somewhere- may just get no feedback</a:t>
            </a:r>
          </a:p>
          <a:p>
            <a:r>
              <a:rPr lang="en-US" dirty="0"/>
              <a:t>Discovering that something can be moved may be difficult, vs a menu system or set of GUI options</a:t>
            </a:r>
          </a:p>
          <a:p>
            <a:r>
              <a:rPr lang="en-US" dirty="0"/>
              <a:t>Better for novices than experts</a:t>
            </a:r>
          </a:p>
          <a:p>
            <a:r>
              <a:rPr lang="en-US" dirty="0"/>
              <a:t>Repetitive tasks are not well supported</a:t>
            </a:r>
          </a:p>
          <a:p>
            <a:r>
              <a:rPr lang="en-US" dirty="0"/>
              <a:t>Some gestures are error prone- dragging a small item into a small spot</a:t>
            </a:r>
          </a:p>
          <a:p>
            <a:r>
              <a:rPr lang="en-US" dirty="0"/>
              <a:t>Not great for folks with motor skill impairments or visual impairments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77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B134-6A65-48DD-66B4-E4CBE366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Tangible 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366DE-5D24-7831-9DF2-D055E3E89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printing + AR</a:t>
            </a:r>
          </a:p>
          <a:p>
            <a:r>
              <a:rPr lang="en-US" dirty="0"/>
              <a:t>Manipulation of a physical object, directly manipulates a 3d model</a:t>
            </a:r>
          </a:p>
          <a:p>
            <a:r>
              <a:rPr lang="en-US" dirty="0">
                <a:hlinkClick r:id="rId2"/>
              </a:rPr>
              <a:t>https://www.youtube.com/watch?v=gZxK6j4JTHQ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(and just for fun….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=br-YxeXWx6s)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390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C822E-5809-0DB8-DCF3-5BED901BB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manipulation with a touch table to compose UI’s for music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1B833-DC27-2BD5-49A2-BC3CD314D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AKozzspLojI&amp;t</a:t>
            </a:r>
            <a:r>
              <a:rPr lang="en-US" dirty="0"/>
              <a:t>=42s</a:t>
            </a:r>
          </a:p>
        </p:txBody>
      </p:sp>
    </p:spTree>
    <p:extLst>
      <p:ext uri="{BB962C8B-B14F-4D97-AF65-F5344CB8AC3E}">
        <p14:creationId xmlns:p14="http://schemas.microsoft.com/office/powerpoint/2010/main" val="3736197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EE31-21B8-DC67-253C-B9CE391B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manipulation in 2.5D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8F81C-5924-CC3A-0565-45FD2014A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https://www.youtube.com/watch?v=Eb8Qu-Z0ERw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777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9117C-0853-7F2E-E240-2EEDD9A9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Bump 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8E3E5-7C0A-0E81-3744-0205C07D1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https://www.youtube.com/watch?v=6jhoWsHwU7w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812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FDEE-6263-42A2-A72C-77BF9182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manipulation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D427F-37A3-9575-1F69-9032C478E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Effectiveness is related to:</a:t>
            </a:r>
          </a:p>
          <a:p>
            <a:pPr lvl="1"/>
            <a:r>
              <a:rPr lang="en-US" dirty="0"/>
              <a:t>Strength of the metaphor chosen to represent actions and objects</a:t>
            </a:r>
          </a:p>
          <a:p>
            <a:pPr lvl="2"/>
            <a:r>
              <a:rPr lang="en-US" dirty="0"/>
              <a:t>Use familiar metaphors</a:t>
            </a:r>
          </a:p>
          <a:p>
            <a:pPr lvl="2"/>
            <a:r>
              <a:rPr lang="en-US" dirty="0"/>
              <a:t>Use appropriate metaphors for the action and the items </a:t>
            </a:r>
          </a:p>
          <a:p>
            <a:pPr lvl="2"/>
            <a:r>
              <a:rPr lang="en-US" dirty="0"/>
              <a:t>Example- metaphor of moving objects on a desk, translated into an interaction- familiar and appropriate</a:t>
            </a:r>
          </a:p>
          <a:p>
            <a:pPr lvl="1"/>
            <a:r>
              <a:rPr lang="en-US" dirty="0"/>
              <a:t>Translation distance- how many steps of translation between the user’s action and the outcome</a:t>
            </a:r>
          </a:p>
          <a:p>
            <a:pPr lvl="2"/>
            <a:r>
              <a:rPr lang="en-US" dirty="0"/>
              <a:t>Are they interacting with a intermediate device (mouse, trackpad, joystick, game controller.  There is a translation step from the actions and the responses on screen</a:t>
            </a:r>
          </a:p>
          <a:p>
            <a:pPr lvl="3"/>
            <a:r>
              <a:rPr lang="en-US" dirty="0"/>
              <a:t>Compare game controller to trackpad to direct touch manipulation</a:t>
            </a:r>
          </a:p>
          <a:p>
            <a:pPr lvl="2"/>
            <a:r>
              <a:rPr lang="en-US" dirty="0"/>
              <a:t>2D vs 3D </a:t>
            </a:r>
          </a:p>
          <a:p>
            <a:pPr lvl="3"/>
            <a:r>
              <a:rPr lang="en-US" dirty="0"/>
              <a:t>Direct touch to 2D objects vs Direct touch to manipulate 3D objects that are beyond the 2d screen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03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1FB82-A2C2-A715-7E54-5D73D002E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 or natural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03BF7-88CB-AF68-9C1E-4E45C1C59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Vision: people would not need to learn an interface.  They could interact with computer systems through inputs such as speech, pointing gestures…</a:t>
            </a:r>
          </a:p>
          <a:p>
            <a:r>
              <a:rPr lang="en-US" dirty="0"/>
              <a:t>The appeal is obvious…. What if everyone had an intelligent assistant on their computers</a:t>
            </a:r>
          </a:p>
          <a:p>
            <a:pPr lvl="1"/>
            <a:r>
              <a:rPr lang="en-US" dirty="0"/>
              <a:t>No need to learn a UI</a:t>
            </a:r>
          </a:p>
          <a:p>
            <a:pPr lvl="1"/>
            <a:r>
              <a:rPr lang="en-US" dirty="0"/>
              <a:t>Can just ask for what you need</a:t>
            </a:r>
          </a:p>
          <a:p>
            <a:r>
              <a:rPr lang="en-US" dirty="0"/>
              <a:t>Ultimate goal- intelligent assistants</a:t>
            </a:r>
          </a:p>
        </p:txBody>
      </p:sp>
    </p:spTree>
    <p:extLst>
      <p:ext uri="{BB962C8B-B14F-4D97-AF65-F5344CB8AC3E}">
        <p14:creationId xmlns:p14="http://schemas.microsoft.com/office/powerpoint/2010/main" val="4003823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D31A-113F-4F49-8358-0AAB545C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: November 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574D-13A6-554C-9BD2-1B8FBDA8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Jillian </a:t>
            </a:r>
            <a:r>
              <a:rPr lang="en-US" dirty="0" err="1"/>
              <a:t>Aurisano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Plan for today: </a:t>
            </a:r>
          </a:p>
          <a:p>
            <a:pPr lvl="1"/>
            <a:r>
              <a:rPr lang="en-US" dirty="0"/>
              <a:t>Announcements/Course logistics</a:t>
            </a:r>
          </a:p>
          <a:p>
            <a:pPr lvl="1"/>
            <a:r>
              <a:rPr lang="en-US" dirty="0"/>
              <a:t>Interaction styles</a:t>
            </a:r>
          </a:p>
          <a:p>
            <a:pPr lvl="2"/>
            <a:r>
              <a:rPr lang="en-US" dirty="0"/>
              <a:t>Direct manipulation</a:t>
            </a:r>
          </a:p>
          <a:p>
            <a:pPr lvl="2"/>
            <a:r>
              <a:rPr lang="en-US" dirty="0"/>
              <a:t>“Natural” / Expressive interactions</a:t>
            </a:r>
          </a:p>
          <a:p>
            <a:pPr lvl="1"/>
            <a:r>
              <a:rPr lang="en-US" dirty="0"/>
              <a:t>Thanksgiving assignment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135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2F0F-AD71-B773-BBEB-0A9B70E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computer based assistants-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C84CC-1CA0-6BFC-703C-EE5BFD74A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Voice input</a:t>
            </a:r>
          </a:p>
          <a:p>
            <a:pPr lvl="1"/>
            <a:r>
              <a:rPr lang="en-US" dirty="0"/>
              <a:t>Speaking rather than typing or clicking</a:t>
            </a:r>
          </a:p>
          <a:p>
            <a:r>
              <a:rPr lang="en-US" dirty="0"/>
              <a:t>Natural language understanding</a:t>
            </a:r>
          </a:p>
          <a:p>
            <a:pPr lvl="1"/>
            <a:r>
              <a:rPr lang="en-US" dirty="0"/>
              <a:t>Users not restricted to using a specific syntax or command structure, can just talk</a:t>
            </a:r>
          </a:p>
          <a:p>
            <a:pPr lvl="1"/>
            <a:r>
              <a:rPr lang="en-US" dirty="0"/>
              <a:t>Like human conversation</a:t>
            </a:r>
          </a:p>
          <a:p>
            <a:r>
              <a:rPr lang="en-US" dirty="0"/>
              <a:t>Voice output</a:t>
            </a:r>
          </a:p>
          <a:p>
            <a:pPr lvl="1"/>
            <a:r>
              <a:rPr lang="en-US" dirty="0"/>
              <a:t>Assistant talks back to you</a:t>
            </a:r>
          </a:p>
          <a:p>
            <a:r>
              <a:rPr lang="en-US" dirty="0"/>
              <a:t>Intelligent interpretation</a:t>
            </a:r>
          </a:p>
          <a:p>
            <a:pPr lvl="1"/>
            <a:r>
              <a:rPr lang="en-US" dirty="0"/>
              <a:t>Assistant utilizes context, past behaviors…</a:t>
            </a:r>
          </a:p>
          <a:p>
            <a:r>
              <a:rPr lang="en-US" dirty="0"/>
              <a:t>Agency</a:t>
            </a:r>
          </a:p>
          <a:p>
            <a:pPr lvl="1"/>
            <a:r>
              <a:rPr lang="en-US" dirty="0"/>
              <a:t>Assistant may do actions the user hasn’t requested</a:t>
            </a:r>
          </a:p>
        </p:txBody>
      </p:sp>
    </p:spTree>
    <p:extLst>
      <p:ext uri="{BB962C8B-B14F-4D97-AF65-F5344CB8AC3E}">
        <p14:creationId xmlns:p14="http://schemas.microsoft.com/office/powerpoint/2010/main" val="2783881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0303-614A-F41D-6E06-F4377305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with an ‘intelligent’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D0BC9-3C5E-B034-BBB9-2EE7BF818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limitations?</a:t>
            </a:r>
          </a:p>
        </p:txBody>
      </p:sp>
    </p:spTree>
    <p:extLst>
      <p:ext uri="{BB962C8B-B14F-4D97-AF65-F5344CB8AC3E}">
        <p14:creationId xmlns:p14="http://schemas.microsoft.com/office/powerpoint/2010/main" val="3080630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0291-8D8D-7590-47F9-24E71AD4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spoken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04B38-C469-166D-BEA6-F57BAA33A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742"/>
          </a:xfrm>
        </p:spPr>
        <p:txBody>
          <a:bodyPr>
            <a:normAutofit/>
          </a:bodyPr>
          <a:lstStyle/>
          <a:p>
            <a:r>
              <a:rPr lang="en-US" dirty="0"/>
              <a:t>Initiation</a:t>
            </a:r>
          </a:p>
          <a:p>
            <a:pPr lvl="1"/>
            <a:r>
              <a:rPr lang="en-US" dirty="0"/>
              <a:t>How to indicate that they wish to start the spoken interaction?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siri</a:t>
            </a:r>
            <a:r>
              <a:rPr lang="en-US" dirty="0"/>
              <a:t>” “Ok Google” </a:t>
            </a:r>
          </a:p>
          <a:p>
            <a:pPr lvl="1"/>
            <a:r>
              <a:rPr lang="en-US" dirty="0"/>
              <a:t>How well does this work for you?</a:t>
            </a:r>
          </a:p>
          <a:p>
            <a:pPr lvl="2"/>
            <a:r>
              <a:rPr lang="en-US" dirty="0"/>
              <a:t>ever have the system fail to initiate when you intend it to?</a:t>
            </a:r>
          </a:p>
          <a:p>
            <a:pPr lvl="2"/>
            <a:r>
              <a:rPr lang="en-US" dirty="0"/>
              <a:t>Or initiate when it shouldn’t? </a:t>
            </a:r>
          </a:p>
        </p:txBody>
      </p:sp>
    </p:spTree>
    <p:extLst>
      <p:ext uri="{BB962C8B-B14F-4D97-AF65-F5344CB8AC3E}">
        <p14:creationId xmlns:p14="http://schemas.microsoft.com/office/powerpoint/2010/main" val="1786616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0291-8D8D-7590-47F9-24E71AD4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spoken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04B38-C469-166D-BEA6-F57BAA33A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988" cy="4749742"/>
          </a:xfrm>
        </p:spPr>
        <p:txBody>
          <a:bodyPr>
            <a:normAutofit/>
          </a:bodyPr>
          <a:lstStyle/>
          <a:p>
            <a:r>
              <a:rPr lang="en-US" dirty="0"/>
              <a:t>Knowing what to say</a:t>
            </a:r>
          </a:p>
          <a:p>
            <a:pPr lvl="1"/>
            <a:r>
              <a:rPr lang="en-US" dirty="0"/>
              <a:t>What can I ask?</a:t>
            </a:r>
          </a:p>
          <a:p>
            <a:pPr lvl="1"/>
            <a:r>
              <a:rPr lang="en-US" dirty="0"/>
              <a:t>Learnability is a huge issue- current systems can’t do everything- and there is no visual presentation of the options</a:t>
            </a:r>
          </a:p>
          <a:p>
            <a:pPr lvl="1"/>
            <a:r>
              <a:rPr lang="en-US" dirty="0"/>
              <a:t>How well does this work for you? </a:t>
            </a:r>
          </a:p>
          <a:p>
            <a:r>
              <a:rPr lang="en-US" dirty="0"/>
              <a:t>Mapping inputs to actions</a:t>
            </a:r>
          </a:p>
          <a:p>
            <a:pPr lvl="1"/>
            <a:r>
              <a:rPr lang="en-US" dirty="0"/>
              <a:t>Do I know how the system will respond?</a:t>
            </a:r>
          </a:p>
          <a:p>
            <a:pPr lvl="1"/>
            <a:r>
              <a:rPr lang="en-US" dirty="0"/>
              <a:t>Simple systems with a limited command grammar work better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5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0291-8D8D-7590-47F9-24E71AD4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spoken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04B38-C469-166D-BEA6-F57BAA33A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0765" cy="4749742"/>
          </a:xfrm>
        </p:spPr>
        <p:txBody>
          <a:bodyPr>
            <a:normAutofit/>
          </a:bodyPr>
          <a:lstStyle/>
          <a:p>
            <a:r>
              <a:rPr lang="en-US" dirty="0"/>
              <a:t>Recognition errors</a:t>
            </a:r>
          </a:p>
          <a:p>
            <a:pPr lvl="1"/>
            <a:r>
              <a:rPr lang="en-US" dirty="0"/>
              <a:t>Still problems in speech to text translation</a:t>
            </a:r>
          </a:p>
          <a:p>
            <a:pPr lvl="1"/>
            <a:r>
              <a:rPr lang="en-US" dirty="0"/>
              <a:t>Problems for accents</a:t>
            </a:r>
          </a:p>
          <a:p>
            <a:pPr lvl="1"/>
            <a:r>
              <a:rPr lang="en-US" dirty="0"/>
              <a:t>Problems for high voices</a:t>
            </a:r>
          </a:p>
          <a:p>
            <a:r>
              <a:rPr lang="en-US" dirty="0"/>
              <a:t>Correcting errors / Undo </a:t>
            </a:r>
          </a:p>
          <a:p>
            <a:pPr lvl="1"/>
            <a:r>
              <a:rPr lang="en-US" dirty="0"/>
              <a:t>Other than stop or cancel, how to cleanly undo? </a:t>
            </a:r>
          </a:p>
          <a:p>
            <a:r>
              <a:rPr lang="en-US" dirty="0"/>
              <a:t>Feedback and dialogue</a:t>
            </a:r>
          </a:p>
          <a:p>
            <a:pPr lvl="1"/>
            <a:r>
              <a:rPr lang="en-US" dirty="0"/>
              <a:t>Shall I go ahead?  Did I get this right?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79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7C661-A0FA-4497-1260-AB5965D6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Mid-air gestures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3837B-7C56-9B1C-7247-6A5DEE6B4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9596" cy="4351338"/>
          </a:xfrm>
        </p:spPr>
        <p:txBody>
          <a:bodyPr/>
          <a:lstStyle/>
          <a:p>
            <a:r>
              <a:rPr lang="en-US" dirty="0"/>
              <a:t>Enabled by skeleton tracking or image recognition technologies </a:t>
            </a:r>
          </a:p>
          <a:p>
            <a:r>
              <a:rPr lang="en-US" dirty="0"/>
              <a:t>Significant work still needed to interpret movements and body positions into interactions</a:t>
            </a:r>
          </a:p>
        </p:txBody>
      </p:sp>
      <p:pic>
        <p:nvPicPr>
          <p:cNvPr id="7170" name="Picture 2" descr="Microsoft Kinect for Xbox One">
            <a:extLst>
              <a:ext uri="{FF2B5EF4-FFF2-40B4-BE49-F238E27FC236}">
                <a16:creationId xmlns:a16="http://schemas.microsoft.com/office/drawing/2014/main" id="{A3522B41-9B3C-3C1C-1C94-0CDA25641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83" y="5074683"/>
            <a:ext cx="6037811" cy="157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eap Motion Controller for Mac or PC (Retail Packaging and Updated Software)">
            <a:extLst>
              <a:ext uri="{FF2B5EF4-FFF2-40B4-BE49-F238E27FC236}">
                <a16:creationId xmlns:a16="http://schemas.microsoft.com/office/drawing/2014/main" id="{D0C972BB-3B42-C53B-8E5E-432A9C8A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294" y="3773212"/>
            <a:ext cx="3087947" cy="310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30D57-9B85-AC8E-D626-11575E324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287" y="433240"/>
            <a:ext cx="3689415" cy="286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08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F6CC1-5546-170F-ADE6-C3F555434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new approach to use midair gestures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608A-5C7D-E658-08A1-245B88BA0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71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16FF-DF4A-4C42-0071-3D70AF7D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 gestures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9600-8EE9-30B0-2908-66BB3C4E7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Trackpads and touch displays can respond to inputs other than point and click</a:t>
            </a:r>
          </a:p>
          <a:p>
            <a:r>
              <a:rPr lang="en-US" dirty="0"/>
              <a:t>Example- mac track pad </a:t>
            </a:r>
          </a:p>
          <a:p>
            <a:r>
              <a:rPr lang="en-US" dirty="0"/>
              <a:t>The story isn’t over- how should we design interfaces that are compatible with a wider range of gesture inputs ?</a:t>
            </a:r>
          </a:p>
        </p:txBody>
      </p:sp>
    </p:spTree>
    <p:extLst>
      <p:ext uri="{BB962C8B-B14F-4D97-AF65-F5344CB8AC3E}">
        <p14:creationId xmlns:p14="http://schemas.microsoft.com/office/powerpoint/2010/main" val="1455974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922A-EF81-3B96-5954-2425A430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gestures and natural language (and AR)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6ED29-A848-20C7-4695-DA8A80B0E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from Microsoft 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=Mr71jrkzWq8</a:t>
            </a:r>
          </a:p>
        </p:txBody>
      </p:sp>
    </p:spTree>
    <p:extLst>
      <p:ext uri="{BB962C8B-B14F-4D97-AF65-F5344CB8AC3E}">
        <p14:creationId xmlns:p14="http://schemas.microsoft.com/office/powerpoint/2010/main" val="3070658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F20B-671F-2F0A-F73C-219C6D739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through devices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5609A-A95D-319F-FA93-090FF94C2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HUGE range of interaction devices</a:t>
            </a:r>
          </a:p>
          <a:p>
            <a:r>
              <a:rPr lang="en-US" dirty="0"/>
              <a:t>Mouse, keyboard</a:t>
            </a:r>
          </a:p>
          <a:p>
            <a:r>
              <a:rPr lang="en-US" dirty="0"/>
              <a:t>Remotes</a:t>
            </a:r>
          </a:p>
          <a:p>
            <a:r>
              <a:rPr lang="en-US" dirty="0"/>
              <a:t>Video game controllers</a:t>
            </a:r>
          </a:p>
          <a:p>
            <a:r>
              <a:rPr lang="en-US" dirty="0"/>
              <a:t>Trackpads, which can recognize touch gestures</a:t>
            </a:r>
          </a:p>
          <a:p>
            <a:r>
              <a:rPr lang="en-US" dirty="0"/>
              <a:t>Direct touch displays </a:t>
            </a:r>
          </a:p>
          <a:p>
            <a:r>
              <a:rPr lang="en-US" dirty="0"/>
              <a:t>Phones and tablets, which can connect and control other devices</a:t>
            </a:r>
          </a:p>
          <a:p>
            <a:r>
              <a:rPr lang="en-US" dirty="0"/>
              <a:t>Stylus- sketch interactions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56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0437D-97B9-B746-69D3-6F9B56E0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977D3-1040-6B61-4FDD-76713C90A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mostly considered mouse and keyboard interactions with graphical user interface (GUI) elements</a:t>
            </a:r>
          </a:p>
          <a:p>
            <a:r>
              <a:rPr lang="en-US" dirty="0"/>
              <a:t>There is a wide world of other interaction styles and input modalities</a:t>
            </a:r>
          </a:p>
          <a:p>
            <a:pPr lvl="1"/>
            <a:r>
              <a:rPr lang="en-US" dirty="0"/>
              <a:t>Styles: GUI, Direct manipulation, “Expressive” or “natural” interaction</a:t>
            </a:r>
          </a:p>
          <a:p>
            <a:pPr lvl="1"/>
            <a:r>
              <a:rPr lang="en-US" dirty="0"/>
              <a:t>Modalities: Touch, Speech, Mid-air gestures, devices, tangible items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671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553D5-559F-8461-5132-FB50DF7A7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people need to be able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A188C-3F7C-8C62-6616-A1B58D869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Indicate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Swipe/Scroll</a:t>
            </a:r>
          </a:p>
          <a:p>
            <a:r>
              <a:rPr lang="en-US" dirty="0"/>
              <a:t>Position</a:t>
            </a:r>
          </a:p>
          <a:p>
            <a:r>
              <a:rPr lang="en-US" dirty="0"/>
              <a:t>Orient</a:t>
            </a:r>
          </a:p>
          <a:p>
            <a:r>
              <a:rPr lang="en-US" dirty="0"/>
              <a:t>Quantify</a:t>
            </a:r>
          </a:p>
          <a:p>
            <a:r>
              <a:rPr lang="en-US" dirty="0"/>
              <a:t>Enter text</a:t>
            </a:r>
          </a:p>
          <a:p>
            <a:r>
              <a:rPr lang="en-US" dirty="0"/>
              <a:t>Create a path</a:t>
            </a:r>
          </a:p>
          <a:p>
            <a:endParaRPr lang="en-US" dirty="0"/>
          </a:p>
          <a:p>
            <a:r>
              <a:rPr lang="en-US" dirty="0"/>
              <a:t>Different kinds of devices and interactions will be better/worse at performing these kinds of tasks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04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F9B3C-62C9-2D7C-A78F-9801FBED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BC1A-81AA-1615-3A3E-6402E6672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design </a:t>
            </a:r>
            <a:r>
              <a:rPr lang="en-US" dirty="0" err="1"/>
              <a:t>Uis</a:t>
            </a:r>
            <a:r>
              <a:rPr lang="en-US" dirty="0"/>
              <a:t> for interaction styles and devices</a:t>
            </a:r>
          </a:p>
          <a:p>
            <a:r>
              <a:rPr lang="en-US" dirty="0"/>
              <a:t>How to create interactive inputs through modes other than Mouse/Keyboard/GUIs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to explore? </a:t>
            </a:r>
          </a:p>
          <a:p>
            <a:pPr lvl="1"/>
            <a:r>
              <a:rPr lang="en-US" dirty="0"/>
              <a:t>Narrative sketches</a:t>
            </a:r>
          </a:p>
          <a:p>
            <a:pPr lvl="1"/>
            <a:r>
              <a:rPr lang="en-US" dirty="0"/>
              <a:t>Hybrid sketches</a:t>
            </a:r>
          </a:p>
        </p:txBody>
      </p:sp>
    </p:spTree>
    <p:extLst>
      <p:ext uri="{BB962C8B-B14F-4D97-AF65-F5344CB8AC3E}">
        <p14:creationId xmlns:p14="http://schemas.microsoft.com/office/powerpoint/2010/main" val="516673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2759-5661-1F6E-E6E8-B5779C09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 sketching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E68C-7ED7-98FE-D1BE-21C621A53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10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Capture the user, the device, the context, the UI, the world, in a sequence of sketches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EB12334-76D1-6E40-AEB7-7CFB9C1EC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707" y="2922996"/>
            <a:ext cx="9170491" cy="2654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149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DB625-7368-0394-13BA-F14317A8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sketches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0901B-D907-2839-4554-73B6F916C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61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Take a photo, from the point of view of the user</a:t>
            </a:r>
          </a:p>
          <a:p>
            <a:pPr marL="0" indent="0">
              <a:buNone/>
            </a:pPr>
            <a:r>
              <a:rPr lang="en-US" dirty="0"/>
              <a:t>2. Sketch- using paper, a digital tool</a:t>
            </a:r>
          </a:p>
          <a:p>
            <a:pPr marL="0" indent="0">
              <a:buNone/>
            </a:pPr>
            <a:r>
              <a:rPr lang="en-US" dirty="0"/>
              <a:t>3. Integrate the two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F3B0C-743F-91A8-26F3-A3040488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350" y="1825625"/>
            <a:ext cx="60325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88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7CA7-657F-CB96-2DF7-F72530DB2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traces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99684-C893-AA33-0331-D867048D5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9401"/>
          </a:xfrm>
        </p:spPr>
        <p:txBody>
          <a:bodyPr/>
          <a:lstStyle/>
          <a:p>
            <a:r>
              <a:rPr lang="en-US" dirty="0"/>
              <a:t>You can create sketches with realism using a photo tracing technique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96FA4-4918-9A96-3DD9-694B6624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7" y="3392418"/>
            <a:ext cx="3708651" cy="253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7960AF-1E87-455C-C2E8-A40E90084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25" y="2445026"/>
            <a:ext cx="4606839" cy="2547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F0388E-2C6D-CED5-C330-B7D17C3EF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346" y="4045226"/>
            <a:ext cx="4070654" cy="27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48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A47E-3147-9847-350E-D05D90A4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traces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D6F7CB-7E6B-7F4B-6EE2-65343B7F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22884"/>
            <a:ext cx="7772400" cy="486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42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301E-E9D3-858D-177A-82932704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traces of gestures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4D026-7E0A-B387-6C58-5A9C1221E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1174"/>
            <a:ext cx="4992706" cy="5416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0E4EE-ACBA-441B-0CE8-F9ED2E339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703" y="2554357"/>
            <a:ext cx="6450749" cy="286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1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3E200-E0BB-FB9A-B739-FF237D491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traces to interact with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F0794-A7F4-F07C-6926-C0ADDFE62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2290"/>
            <a:ext cx="7096539" cy="4923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4B07E-3CFC-6DF1-AFF1-3CDB71E5D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539" y="2058781"/>
            <a:ext cx="50292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46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C6AA2-4C88-1E23-557A-6A7F6B4D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traces interactions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53FD4-827A-5395-533F-EA451CF0B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482" y="69574"/>
            <a:ext cx="4699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95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9A3A6-7605-E4E8-0C8D-C935EB1B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traces including people and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DA344-F8E3-973D-3C8B-F20947AC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922" y="1401418"/>
            <a:ext cx="3835916" cy="53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4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E2E6-BBB4-C2CE-0DBA-BB4B5CBB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GUIs and Mouse and Keyboard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B002E-9F9B-9490-4933-D3AC0AA4E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Interaction with visible graphical elements (buttons, drop down menus, sliders….)</a:t>
            </a:r>
          </a:p>
          <a:p>
            <a:r>
              <a:rPr lang="en-US" dirty="0"/>
              <a:t>Input through a mouse and keyboard devices</a:t>
            </a:r>
          </a:p>
          <a:p>
            <a:pPr lvl="1"/>
            <a:r>
              <a:rPr lang="en-US" dirty="0"/>
              <a:t>(or also through </a:t>
            </a:r>
            <a:r>
              <a:rPr lang="en-US" dirty="0" err="1"/>
              <a:t>clicking+scrolling</a:t>
            </a:r>
            <a:r>
              <a:rPr lang="en-US" dirty="0"/>
              <a:t> inputs from a trackpad)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858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5323-A1C2-073C-1328-39907258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sketching with photo 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10B82-8DF5-C031-A6FB-918963BA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9" y="2504661"/>
            <a:ext cx="3275072" cy="4100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B50323-B01E-ABC3-DFE0-FAA0CEFBB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197" y="1368747"/>
            <a:ext cx="3370193" cy="4343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4331E-CD6A-CA4F-811A-5ECF2D909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448" y="1378058"/>
            <a:ext cx="3954248" cy="522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53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9D58-D0AF-ECDD-0FC0-928C5E94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 thermostat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DAF00-EE8F-8E60-5E42-87BD7EE66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206"/>
            <a:ext cx="4124739" cy="2742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C1138-7301-867B-C707-3F435F6F7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436" y="3554662"/>
            <a:ext cx="4340364" cy="2938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C9B982-0CBB-CA0E-FBB9-434288E2F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002" y="148418"/>
            <a:ext cx="4454997" cy="295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44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2253-21A4-7F04-3B7A-E5AC43AFF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06B58-3F75-22D5-EBCC-FA08B48ED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car navigation</a:t>
            </a:r>
          </a:p>
          <a:p>
            <a:pPr lvl="1"/>
            <a:r>
              <a:rPr lang="en-US" dirty="0"/>
              <a:t>Direct manipulation</a:t>
            </a:r>
          </a:p>
          <a:p>
            <a:pPr lvl="2"/>
            <a:r>
              <a:rPr lang="en-US" dirty="0"/>
              <a:t>You can see the scene you are navigating through via the window</a:t>
            </a:r>
          </a:p>
          <a:p>
            <a:pPr lvl="2"/>
            <a:r>
              <a:rPr lang="en-US" dirty="0"/>
              <a:t>When you want to turn left, you turn the steering wheel to the left</a:t>
            </a:r>
          </a:p>
          <a:p>
            <a:pPr lvl="2"/>
            <a:r>
              <a:rPr lang="en-US" dirty="0"/>
              <a:t>Your position in the world changes immediately (feedback), and through the window you see the response to your left turn action</a:t>
            </a:r>
          </a:p>
          <a:p>
            <a:pPr lvl="1"/>
            <a:r>
              <a:rPr lang="en-US" dirty="0"/>
              <a:t>Indirect manipulation</a:t>
            </a:r>
          </a:p>
          <a:p>
            <a:pPr lvl="2"/>
            <a:r>
              <a:rPr lang="en-US" dirty="0"/>
              <a:t>You input a degree of turning angle into a form box</a:t>
            </a:r>
          </a:p>
          <a:p>
            <a:pPr lvl="2"/>
            <a:r>
              <a:rPr lang="en-US" dirty="0"/>
              <a:t>You input a direction left or right using a checkbox</a:t>
            </a:r>
          </a:p>
          <a:p>
            <a:pPr lvl="2"/>
            <a:r>
              <a:rPr lang="en-US" dirty="0"/>
              <a:t>You hit a button labeled ‘turn’</a:t>
            </a:r>
          </a:p>
          <a:p>
            <a:pPr lvl="1"/>
            <a:r>
              <a:rPr lang="en-US" dirty="0"/>
              <a:t>Which would you rather do?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1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6977-FFD8-F682-6737-347B14F4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4345-2CE9-1B30-8A0F-66CB3BA17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 of direct manipulation</a:t>
            </a:r>
          </a:p>
          <a:p>
            <a:pPr lvl="1"/>
            <a:r>
              <a:rPr lang="en-US" dirty="0"/>
              <a:t>Continuous representation of the object of interest</a:t>
            </a:r>
          </a:p>
          <a:p>
            <a:pPr lvl="1"/>
            <a:r>
              <a:rPr lang="en-US" dirty="0"/>
              <a:t>Physical actions instead of syntax</a:t>
            </a:r>
          </a:p>
          <a:p>
            <a:pPr lvl="1"/>
            <a:r>
              <a:rPr lang="en-US" dirty="0"/>
              <a:t>Continuous feedback and reversible, incremental actions</a:t>
            </a:r>
          </a:p>
          <a:p>
            <a:pPr lvl="1"/>
            <a:r>
              <a:rPr lang="en-US" dirty="0"/>
              <a:t>Rapid learning</a:t>
            </a:r>
          </a:p>
        </p:txBody>
      </p:sp>
    </p:spTree>
    <p:extLst>
      <p:ext uri="{BB962C8B-B14F-4D97-AF65-F5344CB8AC3E}">
        <p14:creationId xmlns:p14="http://schemas.microsoft.com/office/powerpoint/2010/main" val="297277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D8BA-3841-B8A9-36BA-067E98D00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UI’s- direct manipulation?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3C9CFA-04A6-E77C-B90F-4984D2B06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3664A-6AF0-CFFB-D1C0-49CE8B47E06A}"/>
              </a:ext>
            </a:extLst>
          </p:cNvPr>
          <p:cNvSpPr txBox="1"/>
          <p:nvPr/>
        </p:nvSpPr>
        <p:spPr>
          <a:xfrm>
            <a:off x="-110038" y="5167312"/>
            <a:ext cx="62466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dirty="0"/>
              <a:t>Is this direct manipulation?  Let’s look at the rules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Continuous representation of the object of interest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Physical actions instead of syntax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Continuous feedback and reversible, incremental 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Rapid learning</a:t>
            </a:r>
          </a:p>
        </p:txBody>
      </p:sp>
    </p:spTree>
    <p:extLst>
      <p:ext uri="{BB962C8B-B14F-4D97-AF65-F5344CB8AC3E}">
        <p14:creationId xmlns:p14="http://schemas.microsoft.com/office/powerpoint/2010/main" val="951919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D8BA-3841-B8A9-36BA-067E98D00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manipulation?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3664A-6AF0-CFFB-D1C0-49CE8B47E06A}"/>
              </a:ext>
            </a:extLst>
          </p:cNvPr>
          <p:cNvSpPr txBox="1"/>
          <p:nvPr/>
        </p:nvSpPr>
        <p:spPr>
          <a:xfrm>
            <a:off x="-110038" y="5167312"/>
            <a:ext cx="62466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dirty="0"/>
              <a:t>Is this direct manipulation?  Let’s look at the rules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Continuous representation of the object of interest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Physical actions instead of syntax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Continuous feedback and reversible, incremental 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Rapid learning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C503597-2EC7-DDA9-0559-92077CBB8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373052"/>
            <a:ext cx="8464832" cy="144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37A706-B41D-53BA-84C2-5CD2A5B4D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294391"/>
            <a:ext cx="6400799" cy="36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8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307B-CCAB-EBF0-8FE8-BF3E6344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manipulation in UI design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4E1325-B904-4119-7141-0CDF17A13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391" y="2174875"/>
            <a:ext cx="86106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006EA-9BBA-33A0-95FF-5E2F86DE0096}"/>
              </a:ext>
            </a:extLst>
          </p:cNvPr>
          <p:cNvSpPr txBox="1"/>
          <p:nvPr/>
        </p:nvSpPr>
        <p:spPr>
          <a:xfrm>
            <a:off x="4787661" y="1690688"/>
            <a:ext cx="360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Pinch touch gesture, image zooms in</a:t>
            </a:r>
          </a:p>
        </p:txBody>
      </p:sp>
    </p:spTree>
    <p:extLst>
      <p:ext uri="{BB962C8B-B14F-4D97-AF65-F5344CB8AC3E}">
        <p14:creationId xmlns:p14="http://schemas.microsoft.com/office/powerpoint/2010/main" val="912263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34029</TotalTime>
  <Words>1624</Words>
  <Application>Microsoft Macintosh PowerPoint</Application>
  <PresentationFormat>Widescreen</PresentationFormat>
  <Paragraphs>212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User interface design</vt:lpstr>
      <vt:lpstr>UI : November 25</vt:lpstr>
      <vt:lpstr>Interaction styles</vt:lpstr>
      <vt:lpstr>GUIs and Mouse and Keyboard</vt:lpstr>
      <vt:lpstr>Direct manipulation</vt:lpstr>
      <vt:lpstr>Direct manipulation</vt:lpstr>
      <vt:lpstr>Drag and drop UI’s- direct manipulation? </vt:lpstr>
      <vt:lpstr>Direct manipulation?</vt:lpstr>
      <vt:lpstr>Direct manipulation in UI design </vt:lpstr>
      <vt:lpstr>What are the benefits of direct manipulation </vt:lpstr>
      <vt:lpstr>Direct manipulation benefits</vt:lpstr>
      <vt:lpstr>Disadvantages of direct manipulation</vt:lpstr>
      <vt:lpstr>Disadvantages of direct manipulation</vt:lpstr>
      <vt:lpstr>Tangible user interface</vt:lpstr>
      <vt:lpstr>Direct manipulation with a touch table to compose UI’s for music</vt:lpstr>
      <vt:lpstr>Direct manipulation in 2.5D</vt:lpstr>
      <vt:lpstr>Bump top</vt:lpstr>
      <vt:lpstr>Direct manipulation considerations</vt:lpstr>
      <vt:lpstr>Expressive or natural interactions</vt:lpstr>
      <vt:lpstr>Intelligent computer based assistants- features</vt:lpstr>
      <vt:lpstr>Interaction with an ‘intelligent’ assistant</vt:lpstr>
      <vt:lpstr>Challenges with spoken interactions</vt:lpstr>
      <vt:lpstr>Challenges with spoken interactions</vt:lpstr>
      <vt:lpstr>Challenges with spoken interactions</vt:lpstr>
      <vt:lpstr>Mid-air gestures</vt:lpstr>
      <vt:lpstr>Example of a new approach to use midair gestures</vt:lpstr>
      <vt:lpstr>Touch gestures</vt:lpstr>
      <vt:lpstr>Bringing gestures and natural language (and AR) together</vt:lpstr>
      <vt:lpstr>Interaction through devices </vt:lpstr>
      <vt:lpstr>What do people need to be able to do?</vt:lpstr>
      <vt:lpstr>Hot topic</vt:lpstr>
      <vt:lpstr>Narrative sketching</vt:lpstr>
      <vt:lpstr>Hybrid sketches</vt:lpstr>
      <vt:lpstr>Photo traces </vt:lpstr>
      <vt:lpstr>Photo traces example</vt:lpstr>
      <vt:lpstr>Photo traces of gestures</vt:lpstr>
      <vt:lpstr>Photo traces to interact with objects</vt:lpstr>
      <vt:lpstr>Photo traces interactions</vt:lpstr>
      <vt:lpstr>Photo traces including people and devices</vt:lpstr>
      <vt:lpstr>Hybrid sketching with photo traces</vt:lpstr>
      <vt:lpstr>Augmented reality thermostat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Aurisano, Jillian M</dc:creator>
  <cp:lastModifiedBy>Aurisano, Jillian (aurisajm)</cp:lastModifiedBy>
  <cp:revision>215</cp:revision>
  <dcterms:created xsi:type="dcterms:W3CDTF">2022-01-10T03:51:18Z</dcterms:created>
  <dcterms:modified xsi:type="dcterms:W3CDTF">2024-11-25T17:13:44Z</dcterms:modified>
</cp:coreProperties>
</file>